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905" autoAdjust="0"/>
  </p:normalViewPr>
  <p:slideViewPr>
    <p:cSldViewPr snapToGrid="0" showGuides="1">
      <p:cViewPr varScale="1">
        <p:scale>
          <a:sx n="104" d="100"/>
          <a:sy n="104" d="100"/>
        </p:scale>
        <p:origin x="133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This pivot table shows the number of BCG, yellow fever, EPT, </a:t>
            </a:r>
            <a:r>
              <a:rPr lang="en-US" sz="1200" noProof="0" dirty="0" err="1">
                <a:solidFill>
                  <a:srgbClr val="000000"/>
                </a:solidFill>
                <a:sym typeface=""/>
              </a:rPr>
              <a:t>HepB</a:t>
            </a:r>
            <a:r>
              <a:rPr lang="en-US" sz="1200" noProof="0" dirty="0">
                <a:solidFill>
                  <a:srgbClr val="000000"/>
                </a:solidFill>
                <a:sym typeface=""/>
              </a:rPr>
              <a:t> HIB One and Three, and MR1 and Two vaccinations by district in the animal region from 2017 to 2021. </a:t>
            </a:r>
          </a:p>
          <a:p>
            <a:endParaRPr lang="en-US" sz="1200" noProof="0" dirty="0">
              <a:solidFill>
                <a:srgbClr val="000000"/>
              </a:solidFill>
              <a:sym typeface=""/>
            </a:endParaRPr>
          </a:p>
          <a:p>
            <a:r>
              <a:rPr lang="en-US" sz="1200" noProof="0" dirty="0">
                <a:solidFill>
                  <a:srgbClr val="000000"/>
                </a:solidFill>
                <a:sym typeface=""/>
              </a:rPr>
              <a:t>But what if we wanted to further customize the options in the table to change its appearance and include additional elements and add a disaggregation so we can see certain data at a more granular level? </a:t>
            </a:r>
          </a:p>
          <a:p>
            <a:endParaRPr lang="en-US" sz="1200" noProof="0" dirty="0">
              <a:solidFill>
                <a:srgbClr val="000000"/>
              </a:solidFill>
              <a:sym typeface=""/>
            </a:endParaRPr>
          </a:p>
          <a:p>
            <a:r>
              <a:rPr lang="en-US" sz="1200" noProof="0" dirty="0">
                <a:solidFill>
                  <a:srgbClr val="000000"/>
                </a:solidFill>
                <a:sym typeface=""/>
              </a:rPr>
              <a:t>Let's see how we can do this. Let's start by updating the pivot table options.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200" noProof="0" dirty="0"/>
              <a:t>First, we need to open the options menu by clicking on options in the menu bar at the top of the screen. </a:t>
            </a:r>
          </a:p>
          <a:p>
            <a:endParaRPr lang="en-US" sz="1200" noProof="0" dirty="0"/>
          </a:p>
          <a:p>
            <a:r>
              <a:rPr lang="en-US" sz="1200" noProof="0" dirty="0"/>
              <a:t>In the data tab, let's tick column totals to add a sum of each type of vaccination. Then in the style tab, we can add a title, for example, number of vaccinations given by district in animal region 2017 to 2021 and click update. </a:t>
            </a:r>
          </a:p>
          <a:p>
            <a:endParaRPr lang="en-US" sz="1200" noProof="0" dirty="0"/>
          </a:p>
          <a:p>
            <a:r>
              <a:rPr lang="en-US" sz="1200" noProof="0" dirty="0"/>
              <a:t>Now we can see our title displayed at the top of the pivot table and the total number of doses given for each vaccine at the bottom of each column. </a:t>
            </a:r>
          </a:p>
          <a:p>
            <a:endParaRPr lang="en-US" sz="1200" noProof="0" dirty="0"/>
          </a:p>
          <a:p>
            <a:r>
              <a:rPr lang="en-US" sz="1200" noProof="0" dirty="0"/>
              <a:t>Columns can be sorted by using the arrows next to the column headers from the lowest to the highest number or the other way around. To display the original order again, simply click one more time. </a:t>
            </a:r>
          </a:p>
          <a:p>
            <a:endParaRPr lang="en-US" sz="1200" noProof="0" dirty="0"/>
          </a:p>
          <a:p>
            <a:r>
              <a:rPr lang="en-US" sz="1200" noProof="0" dirty="0"/>
              <a:t>What if we wanted to view the data by district and have subcategories in the rows that show the data by urban and rural classification? </a:t>
            </a:r>
          </a:p>
          <a:p>
            <a:endParaRPr lang="en-US" sz="1200" noProof="0" dirty="0"/>
          </a:p>
          <a:p>
            <a:r>
              <a:rPr lang="en-US" sz="1200" noProof="0" dirty="0"/>
              <a:t>A desegregation can be added to the table to show this. In the left pane, let's scroll down to the your dimension section to find the desegregation. </a:t>
            </a:r>
          </a:p>
          <a:p>
            <a:endParaRPr lang="en-US" sz="1200" noProof="0" dirty="0"/>
          </a:p>
          <a:p>
            <a:r>
              <a:rPr lang="en-US" sz="1200" noProof="0" dirty="0"/>
              <a:t>Note that the green dots signal what desegregations are related to the dimensions already selected. In this case, we could add IPD/OPD, ownership, type and urban/rural. </a:t>
            </a:r>
          </a:p>
          <a:p>
            <a:endParaRPr lang="en-US" sz="1200" noProof="0" dirty="0"/>
          </a:p>
          <a:p>
            <a:r>
              <a:rPr lang="en-US" sz="1200" noProof="0" dirty="0"/>
              <a:t>Click on urban/rural to bring up the dimension selection box. Click the double right arrow to move all options from the left to the selected field on the right. </a:t>
            </a:r>
          </a:p>
          <a:p>
            <a:endParaRPr lang="en-US" sz="1200" noProof="0" dirty="0"/>
          </a:p>
          <a:p>
            <a:r>
              <a:rPr lang="en-US" sz="1200" noProof="0" dirty="0"/>
              <a:t>Since we want to add the desegregations to the rows, click on the down arrow next to add to columns and select add to rows. Now the data are being displayed by district with urban/rural subcategories for each district. </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sz="1200" b="0" dirty="0">
                <a:effectLst/>
              </a:rPr>
              <a:t>In summary, DHIS2 allows you to customize your pivot table further, adjusting additional table options and adding to segregations based on the selected data dimensions to change your table's appearance and the way the data are displayed.</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1.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5.xml"/><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47121" y="-4338830"/>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pivot table: </a:t>
            </a:r>
          </a:p>
          <a:p>
            <a:r>
              <a:rPr lang="en-US" dirty="0"/>
              <a:t>Options and </a:t>
            </a:r>
            <a:r>
              <a:rPr lang="en-US" dirty="0" err="1"/>
              <a:t>disaggregations</a:t>
            </a:r>
            <a:endParaRPr lang="en-U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7857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66782871-F18C-4B20-83CC-A7C84060D815}"/>
              </a:ext>
            </a:extLst>
          </p:cNvPr>
          <p:cNvSpPr/>
          <p:nvPr/>
        </p:nvSpPr>
        <p:spPr>
          <a:xfrm>
            <a:off x="2691168" y="1790700"/>
            <a:ext cx="7608532" cy="1282700"/>
          </a:xfrm>
          <a:prstGeom prst="roundRect">
            <a:avLst>
              <a:gd name="adj" fmla="val 2412"/>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8D45E28C-3DB1-4F4B-90AC-AE654C2400DC}"/>
              </a:ext>
            </a:extLst>
          </p:cNvPr>
          <p:cNvSpPr/>
          <p:nvPr/>
        </p:nvSpPr>
        <p:spPr>
          <a:xfrm>
            <a:off x="5480049" y="1587500"/>
            <a:ext cx="1359673" cy="203200"/>
          </a:xfrm>
          <a:prstGeom prst="roundRect">
            <a:avLst>
              <a:gd name="adj" fmla="val 2412"/>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36EB7AF-3EC0-42BF-B180-CD7566C3CCB7}"/>
              </a:ext>
            </a:extLst>
          </p:cNvPr>
          <p:cNvSpPr/>
          <p:nvPr/>
        </p:nvSpPr>
        <p:spPr>
          <a:xfrm>
            <a:off x="2052762" y="1962538"/>
            <a:ext cx="638406" cy="1110862"/>
          </a:xfrm>
          <a:prstGeom prst="roundRect">
            <a:avLst>
              <a:gd name="adj" fmla="val 2412"/>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D8F21D8-44C5-4F33-AF42-3B86F8008E80}"/>
              </a:ext>
            </a:extLst>
          </p:cNvPr>
          <p:cNvSpPr/>
          <p:nvPr/>
        </p:nvSpPr>
        <p:spPr>
          <a:xfrm>
            <a:off x="3492500" y="3396824"/>
            <a:ext cx="5283200" cy="2343575"/>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D4B95C3-0218-4AC0-AF6E-B39EE44AF265}"/>
              </a:ext>
            </a:extLst>
          </p:cNvPr>
          <p:cNvSpPr txBox="1"/>
          <p:nvPr/>
        </p:nvSpPr>
        <p:spPr>
          <a:xfrm>
            <a:off x="3549650" y="3708400"/>
            <a:ext cx="5035550" cy="1938992"/>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solidFill>
                  <a:srgbClr val="000000"/>
                </a:solidFill>
                <a:latin typeface="+mj-lt"/>
              </a:rPr>
              <a:t>Customize</a:t>
            </a:r>
            <a:r>
              <a:rPr lang="en-US" sz="2400" dirty="0">
                <a:solidFill>
                  <a:srgbClr val="000000"/>
                </a:solidFill>
              </a:rPr>
              <a:t> the options:</a:t>
            </a:r>
          </a:p>
          <a:p>
            <a:pPr marL="800100" lvl="1" indent="-342900">
              <a:buClr>
                <a:srgbClr val="008CCF"/>
              </a:buClr>
              <a:buFont typeface="Rubik" pitchFamily="2" charset="-79"/>
              <a:buChar char="•"/>
            </a:pPr>
            <a:r>
              <a:rPr lang="en-US" sz="2400" dirty="0">
                <a:solidFill>
                  <a:srgbClr val="000000"/>
                </a:solidFill>
              </a:rPr>
              <a:t>Change its </a:t>
            </a:r>
            <a:r>
              <a:rPr lang="en-US" sz="2400" dirty="0">
                <a:solidFill>
                  <a:srgbClr val="000000"/>
                </a:solidFill>
                <a:latin typeface="+mj-lt"/>
              </a:rPr>
              <a:t>appearance</a:t>
            </a:r>
          </a:p>
          <a:p>
            <a:pPr marL="800100" lvl="1" indent="-342900">
              <a:buClr>
                <a:srgbClr val="008CCF"/>
              </a:buClr>
              <a:buFont typeface="Rubik" pitchFamily="2" charset="-79"/>
              <a:buChar char="•"/>
            </a:pPr>
            <a:r>
              <a:rPr lang="en-US" sz="2400" dirty="0">
                <a:solidFill>
                  <a:srgbClr val="000000"/>
                </a:solidFill>
              </a:rPr>
              <a:t>Include </a:t>
            </a:r>
            <a:r>
              <a:rPr lang="en-US" sz="2400" dirty="0">
                <a:solidFill>
                  <a:srgbClr val="000000"/>
                </a:solidFill>
                <a:latin typeface="+mj-lt"/>
              </a:rPr>
              <a:t>additional elements</a:t>
            </a:r>
          </a:p>
          <a:p>
            <a:pPr marL="800100" lvl="1" indent="-342900">
              <a:buClr>
                <a:srgbClr val="008CCF"/>
              </a:buClr>
              <a:buFont typeface="Rubik" pitchFamily="2" charset="-79"/>
              <a:buChar char="•"/>
            </a:pPr>
            <a:r>
              <a:rPr lang="en-US" sz="2400" dirty="0">
                <a:solidFill>
                  <a:srgbClr val="000000"/>
                </a:solidFill>
              </a:rPr>
              <a:t>Add a </a:t>
            </a:r>
            <a:r>
              <a:rPr lang="en-US" sz="2400" dirty="0">
                <a:solidFill>
                  <a:srgbClr val="000000"/>
                </a:solidFill>
                <a:latin typeface="+mj-lt"/>
              </a:rPr>
              <a:t>disaggregation</a:t>
            </a:r>
            <a:endParaRPr lang="en-US" sz="2400" dirty="0">
              <a:latin typeface="+mj-lt"/>
            </a:endParaRP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36768"/>
    </mc:Choice>
    <mc:Fallback xmlns="">
      <p:transition spd="slow" advTm="36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animEffect transition="in" filter="fade">
                                      <p:cBhvr>
                                        <p:cTn id="41" dur="500"/>
                                        <p:tgtEl>
                                          <p:spTgt spid="9">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xEl>
                                              <p:pRg st="2" end="2"/>
                                            </p:txEl>
                                          </p:spTgt>
                                        </p:tgtEl>
                                        <p:attrNameLst>
                                          <p:attrName>style.visibility</p:attrName>
                                        </p:attrNameLst>
                                      </p:cBhvr>
                                      <p:to>
                                        <p:strVal val="visible"/>
                                      </p:to>
                                    </p:set>
                                    <p:animEffect transition="in" filter="fade">
                                      <p:cBhvr>
                                        <p:cTn id="46" dur="500"/>
                                        <p:tgtEl>
                                          <p:spTgt spid="9">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xEl>
                                              <p:pRg st="3" end="3"/>
                                            </p:txEl>
                                          </p:spTgt>
                                        </p:tgtEl>
                                        <p:attrNameLst>
                                          <p:attrName>style.visibility</p:attrName>
                                        </p:attrNameLst>
                                      </p:cBhvr>
                                      <p:to>
                                        <p:strVal val="visible"/>
                                      </p:to>
                                    </p:set>
                                    <p:animEffect transition="in" filter="fade">
                                      <p:cBhvr>
                                        <p:cTn id="51"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8" grpId="0" animBg="1"/>
      <p:bldP spid="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8CAFC-22E9-B895-3DB1-E354BD2ABDA8}"/>
              </a:ext>
            </a:extLst>
          </p:cNvPr>
          <p:cNvSpPr txBox="1"/>
          <p:nvPr/>
        </p:nvSpPr>
        <p:spPr>
          <a:xfrm>
            <a:off x="4992130" y="3484605"/>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spd="slow" p14:dur="2000" advTm="126000"/>
    </mc:Choice>
    <mc:Fallback xmlns="">
      <p:transition spd="slow" advTm="126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23" name="TextBox 22">
            <a:extLst>
              <a:ext uri="{FF2B5EF4-FFF2-40B4-BE49-F238E27FC236}">
                <a16:creationId xmlns:a16="http://schemas.microsoft.com/office/drawing/2014/main" id="{5B692343-E283-4767-8CAA-E5ABACF9505E}"/>
              </a:ext>
            </a:extLst>
          </p:cNvPr>
          <p:cNvSpPr txBox="1"/>
          <p:nvPr/>
        </p:nvSpPr>
        <p:spPr>
          <a:xfrm>
            <a:off x="1730357" y="3657600"/>
            <a:ext cx="4545029" cy="1569660"/>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Customize your pivot table</a:t>
            </a:r>
          </a:p>
          <a:p>
            <a:pPr marL="800100" lvl="1" indent="-342900">
              <a:buClr>
                <a:srgbClr val="008CCF"/>
              </a:buClr>
              <a:buFont typeface="Rubik" pitchFamily="2" charset="-79"/>
              <a:buChar char="•"/>
            </a:pPr>
            <a:r>
              <a:rPr lang="en-US" sz="2400" dirty="0"/>
              <a:t>Adjusting additional table options</a:t>
            </a:r>
          </a:p>
          <a:p>
            <a:pPr marL="800100" lvl="1" indent="-342900">
              <a:buClr>
                <a:srgbClr val="008CCF"/>
              </a:buClr>
              <a:buFont typeface="Rubik" pitchFamily="2" charset="-79"/>
              <a:buChar char="•"/>
            </a:pPr>
            <a:r>
              <a:rPr lang="en-US" sz="2400" dirty="0"/>
              <a:t>Adding </a:t>
            </a:r>
            <a:r>
              <a:rPr lang="en-US" sz="2400" dirty="0" err="1"/>
              <a:t>disaggregations</a:t>
            </a:r>
            <a:endParaRPr lang="en-US" sz="2400" dirty="0"/>
          </a:p>
        </p:txBody>
      </p:sp>
      <p:pic>
        <p:nvPicPr>
          <p:cNvPr id="25" name="Graphic 24">
            <a:extLst>
              <a:ext uri="{FF2B5EF4-FFF2-40B4-BE49-F238E27FC236}">
                <a16:creationId xmlns:a16="http://schemas.microsoft.com/office/drawing/2014/main" id="{38461740-91D3-4413-BF01-87EFE3A17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5844" y="1442903"/>
            <a:ext cx="1986097" cy="1986097"/>
          </a:xfrm>
          <a:prstGeom prst="rect">
            <a:avLst/>
          </a:prstGeom>
        </p:spPr>
      </p:pic>
      <p:sp>
        <p:nvSpPr>
          <p:cNvPr id="26" name="Rectangle: Rounded Corners 25">
            <a:extLst>
              <a:ext uri="{FF2B5EF4-FFF2-40B4-BE49-F238E27FC236}">
                <a16:creationId xmlns:a16="http://schemas.microsoft.com/office/drawing/2014/main" id="{3169B5AC-CF04-41B0-AEC3-232A77AA9E1E}"/>
              </a:ext>
            </a:extLst>
          </p:cNvPr>
          <p:cNvSpPr/>
          <p:nvPr/>
        </p:nvSpPr>
        <p:spPr>
          <a:xfrm>
            <a:off x="4864453"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tables</a:t>
            </a:r>
          </a:p>
        </p:txBody>
      </p:sp>
      <p:sp>
        <p:nvSpPr>
          <p:cNvPr id="5" name="Right Brace 4">
            <a:extLst>
              <a:ext uri="{FF2B5EF4-FFF2-40B4-BE49-F238E27FC236}">
                <a16:creationId xmlns:a16="http://schemas.microsoft.com/office/drawing/2014/main" id="{EDFDF864-24E2-4097-8889-7157C6EC2EC5}"/>
              </a:ext>
            </a:extLst>
          </p:cNvPr>
          <p:cNvSpPr/>
          <p:nvPr/>
        </p:nvSpPr>
        <p:spPr>
          <a:xfrm>
            <a:off x="6275386" y="3768811"/>
            <a:ext cx="366714" cy="1297459"/>
          </a:xfrm>
          <a:prstGeom prst="rightBrace">
            <a:avLst>
              <a:gd name="adj1" fmla="val 36038"/>
              <a:gd name="adj2" fmla="val 50000"/>
            </a:avLst>
          </a:prstGeom>
          <a:ln w="222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F68F3D0C-5517-4E9B-A162-50BAFCEACAE5}"/>
              </a:ext>
            </a:extLst>
          </p:cNvPr>
          <p:cNvSpPr txBox="1"/>
          <p:nvPr/>
        </p:nvSpPr>
        <p:spPr>
          <a:xfrm>
            <a:off x="6781800" y="3865941"/>
            <a:ext cx="3454400" cy="1200329"/>
          </a:xfrm>
          <a:prstGeom prst="rect">
            <a:avLst/>
          </a:prstGeom>
          <a:noFill/>
        </p:spPr>
        <p:txBody>
          <a:bodyPr wrap="square" rtlCol="0">
            <a:spAutoFit/>
          </a:bodyPr>
          <a:lstStyle/>
          <a:p>
            <a:pPr algn="l">
              <a:buClr>
                <a:srgbClr val="008CCF"/>
              </a:buClr>
            </a:pPr>
            <a:r>
              <a:rPr lang="en-US" sz="2400" dirty="0"/>
              <a:t>Change table appearance and how data are displayed</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18000"/>
    </mc:Choice>
    <mc:Fallback xmlns="">
      <p:transition spd="slow" advTm="1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animEffect transition="in" filter="fade">
                                      <p:cBhvr>
                                        <p:cTn id="15" dur="500"/>
                                        <p:tgtEl>
                                          <p:spTgt spid="2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xEl>
                                              <p:pRg st="1" end="1"/>
                                            </p:txEl>
                                          </p:spTgt>
                                        </p:tgtEl>
                                        <p:attrNameLst>
                                          <p:attrName>style.visibility</p:attrName>
                                        </p:attrNameLst>
                                      </p:cBhvr>
                                      <p:to>
                                        <p:strVal val="visible"/>
                                      </p:to>
                                    </p:set>
                                    <p:animEffect transition="in" filter="fade">
                                      <p:cBhvr>
                                        <p:cTn id="20" dur="500"/>
                                        <p:tgtEl>
                                          <p:spTgt spid="2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xEl>
                                              <p:pRg st="2" end="2"/>
                                            </p:txEl>
                                          </p:spTgt>
                                        </p:tgtEl>
                                        <p:attrNameLst>
                                          <p:attrName>style.visibility</p:attrName>
                                        </p:attrNameLst>
                                      </p:cBhvr>
                                      <p:to>
                                        <p:strVal val="visible"/>
                                      </p:to>
                                    </p:set>
                                    <p:animEffect transition="in" filter="fade">
                                      <p:cBhvr>
                                        <p:cTn id="25" dur="500"/>
                                        <p:tgtEl>
                                          <p:spTgt spid="2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26" grpId="0" animBg="1"/>
      <p:bldP spid="5"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p14:dur="147" advClick="0" advTm="14966">
        <p:strips/>
      </p:transition>
    </mc:Choice>
    <mc:Fallback xmlns="">
      <p:transition advClick="0" advTm="14966">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3B9C55-EBCD-45DB-AF64-BC33D368C8F3}"/>
  <p:tag name="ISPRING_ULTRA_SCORM_COURCE_TITLE" val="2.2.3 Creating a pivot table - Options and disaggregations"/>
  <p:tag name="ISPRING_OUTPUT_FOLDER" val="[[&quot;\uFFFD\u007F\uFFFD\uFFFD{6BE92DC9-446C-4AE2-8C04-F8B8C6EF443B}&quot;,&quot;C:\\Users\\alita\\Documents\\0. Clientes LOCAL\\DHIS2\\Fundamentals\\2.0\\Data Analysis\\Production&quot;]]"/>
  <p:tag name="ISPRING_PRESENTATION_TITLE" val="2.2.3 Creating a pivot table - Options and disaggregations"/>
  <p:tag name="ISPRING_SCREEN_RECS_UPDATED" val="C:\Users\alita\Documents\0. Clientes LOCAL\DHIS2\Fundamentals\2.0\Data Analysis\Production\2. Pivot tables\2.2.3 Creating a Pivot Table - Options and disaggregations_2\"/>
  <p:tag name="ISPRING_RESOURCE_FOLDER" val="C:\Users\alita\Documents\0. Clientes LOCAL\DHIS2\Fundamentals\2.0\Data Analysis\Production\2. Pivot tables\2.2.3 Creating a Pivot Table - Options and disaggregations_2\"/>
  <p:tag name="ISPRING_RESOURCE_FOLDER_STATIC" val="C:\Users\alita\Documents\0. Clientes LOCAL\DHIS2\Fundamentals\2.0\Data Analysis\Production\2. Pivot tables\2.2.3 Creating a Pivot Table - Options and disaggregations_2\"/>
  <p:tag name="ISPRING_PRESENTATION_PATH" val="C:\Users\alita\Documents\0. Clientes LOCAL\DHIS2\Fundamentals\2.0\Data Analysis\Production\2. Pivot tables\2.2.3 Creating a Pivot Table - Options and disaggregations.pptx"/>
  <p:tag name="FLASHSPRING_ZOOM_TAG" val="66"/>
  <p:tag name="ISPRING_PRESENTATION_INFO_2" val="&lt;?xml version=&quot;1.0&quot; encoding=&quot;UTF-8&quot; standalone=&quot;no&quot; ?&gt;&#10;&lt;presentation2&gt;&#10;&#10;  &lt;slides&gt;&#10;    &lt;slide id=&quot;{BA56501D-25BB-4823-ACA2-6E9CED76473A}&quot; pptId=&quot;299&quot;/&gt;&#10;    &lt;slide id=&quot;{7D7E57D9-2F03-4296-A4FA-32EEA0346F41}&quot; pptId=&quot;275&quot;/&gt;&#10;    &lt;slide id=&quot;{5A55BF17-D768-4BA4-A155-E67CAE3BD802}&quot; pptId=&quot;307&quot;/&gt;&#10;    &lt;slide id=&quot;{E0E81D82-7BAD-4F3F-8D17-18E86AC38C6C}&quot; pptId=&quot;302&quot;/&gt;&#10;    &lt;slide id=&quot;{A31BE033-F369-4260-8510-F6F627BC1B3F}&quot; pptId=&quot;272&quot;/&gt;&#10;  &lt;/slides&gt;&#10;&#10;  &lt;narration&gt;&#10;    &lt;audioTracks&gt;&#10;      &lt;audioTrack muted=&quot;false&quot; name=&quot;intro&quot; resource=&quot;578cb192&quot; slideId=&quot;{BA56501D-25BB-4823-ACA2-6E9CED76473A}&quot; startTime=&quot;0&quot; stepIndex=&quot;0&quot; volume=&quot;1&quot;&gt;&#10;        &lt;audio channels=&quot;2&quot; format=&quot;fltp&quot; sampleRate=&quot;44100&quot;/&gt;&#10;      &lt;/audioTrack&gt;&#10;      &lt;audioTrack muted=&quot;false&quot; name=&quot;Text-to-speech clip — Audio  1&quot; resource=&quot;da1b0d04&quot; slideId=&quot;{7D7E57D9-2F03-4296-A4FA-32EEA0346F41}&quot; startTime=&quot;0&quot; stepIndex=&quot;0&quot; volume=&quot;1&quot;&gt;&#10;        &lt;audio channels=&quot;2&quot; format=&quot;fltp&quot; sampleRate=&quot;48000&quot;/&gt;&#10;      &lt;/audioTrack&gt;&#10;      &lt;audioTrack muted=&quot;false&quot; name=&quot;Text-to-speech clip — Audio  2&quot; resource=&quot;c72b539c&quot; slideId=&quot;{E0E81D82-7BAD-4F3F-8D17-18E86AC38C6C}&quot; startTime=&quot;0&quot; stepIndex=&quot;0&quot; volume=&quot;1&quot;&gt;&#10;        &lt;audio channels=&quot;2&quot; format=&quot;fltp&quot; sampleRate=&quot;48000&quot;/&gt;&#10;      &lt;/audioTrack&gt;&#10;      &lt;audioTrack muted=&quot;false&quot; name=&quot;outro&quot; resource=&quot;2405cf74&quot; slideId=&quot;{A31BE033-F369-4260-8510-F6F627BC1B3F}&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ES+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ES+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ES+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Ev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ES+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EvmhUjnP2+moAAADlAAAAHAAAAG5vbmUvaHRtbF9za2luX3NldHRpbmdzLmpzb26r5lIAAqUcJQUrhWowG8xPKi0pyc/TS87PK0nNK9HLyy/KTQSrUVJ2AwMlHZyK88tSiwgoTUtMTkUx1NTIwskFp0qEiSZO5i7OlsjqChLTU/WSEpOz04vyS/NSIMqcXV0MXYyVwKpquWoBUEsDBBQAAgAIAES+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j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N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43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N2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jd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43Z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ON2eVSUE7MiaQAAAG4AAAAcAAAAdW5pdmVyc2FsL2xvY2FsX3NldHRpbmdzLnhtbA3MMQ6DMAxA0Z1TWN4p7daBwMZWltIDWMRFkRwbkYDg9mT7w9Nv+zMKHLylYOrw9XgisM7mgy4Of9NQvxFSJvUkpuxQDaHvqlZsJvlyzgUmWIUu3iaOJTKPFIscdhGo4VNe/8Aem666AVBLAwQUAAIACADjd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ON2eVQ6nedwSwAAAGsAAAAbAAAAdW5pdmVyc2FsL3VuaXZlcnNhbC5wbmcueG1ss7GvyM1RKEstKs7Mz7NVMtQzULK34+WyKShKLctMLVeoAIoBBSFASaESyDVCcMszU0oygEIGFhYIwYzUzPSMElslC0MzuKA+0EwAUEsDBBQAAgAIAEa+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Rr5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BGv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Ea+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Rr5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Rr5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Ea+aFS8fTX3SgAAAEkAAAAfAAAAdmlkZW9sZWN0dXJlL2xvY2FsX3NldHRpbmdzLnhtbLOxr8jNUShLLSrOzM+zVTLUM1BSSM1Lzk/JzEu3VQoNcdO1UFIoLknMS0nMyc9LtVXKy1dSsLfjssnJT07MCU4tKQEqLNa34wIAUEsBAgAAFAACAAgARL5oVDIbuiL5AwAA4A4AABgAAAAAAAAAAQAAAAAAAAAAAG5vbmUvY29tbW9uX21lc3NhZ2VzLmxuZ1BLAQIAABQAAgAIAES+aFQVHmAbowAAAH8BAAApAAAAAAAAAAEAAAAAAC8EAABub25lL3BsYXliYWNrX2FuZF9uYXZpZ2F0aW9uX3NldHRpbmdzLnhtbFBLAQIAABQAAgAIAES+aFQfVIpqMAMAAMcOAAAiAAAAAAAAAAEAAAAAABkFAABub25lL2ZsYXNoX3B1Ymxpc2hpbmdfc2V0dGluZ3MueG1sUEsBAgAAFAACAAgARL5oVHFXlJ0VAQAA0QIAABwAAAAAAAAAAQAAAAAAiQgAAG5vbmUvZmxhc2hfc2tpbl9zZXR0aW5ncy54bWxQSwECAAAUAAIACABEvmhU15twlisDAABvDgAAIQAAAAAAAAABAAAAAADYCQAAbm9uZS9odG1sX3B1Ymxpc2hpbmdfc2V0dGluZ3MueG1sUEsBAgAAFAACAAgARL5oVI5z9vpqAAAA5QAAABwAAAAAAAAAAQAAAAAAQg0AAG5vbmUvaHRtbF9za2luX3NldHRpbmdzLmpzb25QSwECAAAUAAIACABEvmhUvH0190oAAABJAAAAFwAAAAAAAAABAAAAAADmDQAAbm9uZS9sb2NhbF9zZXR0aW5ncy54bWxQSwECAAAUAAIACABqdWNU7gPNTEkDAADjCQAAFAAAAAAAAAABAAAAAABlDgAAdW5pdmVyc2FsL3BsYXllci54bWxQSwECAAAUAAIACADjdnlUBqKuqXIGAAAmGQAAHQAAAAAAAAABAAAAAADgEQAAdW5pdmVyc2FsL2NvbW1vbl9tZXNzYWdlcy5sbmdQSwECAAAUAAIACADjdnlUFR5gG6MAAAB/AQAALgAAAAAAAAABAAAAAACNGAAAdW5pdmVyc2FsL3BsYXliYWNrX2FuZF9uYXZpZ2F0aW9uX3NldHRpbmdzLnhtbFBLAQIAABQAAgAIAON2eVRZgY6BUQQAANwVAAAnAAAAAAAAAAEAAAAAAHwZAAB1bml2ZXJzYWwvZmxhc2hfcHVibGlzaGluZ19zZXR0aW5ncy54bWxQSwECAAAUAAIACADjdnlUrzuViogDAADhDAAAIQAAAAAAAAABAAAAAAASHgAAdW5pdmVyc2FsL2ZsYXNoX3NraW5fc2V0dGluZ3MueG1sUEsBAgAAFAACAAgA43Z5VJFKGs9MBAAAZhUAACYAAAAAAAAAAQAAAAAA2SEAAHVuaXZlcnNhbC9odG1sX3B1Ymxpc2hpbmdfc2V0dGluZ3MueG1sUEsBAgAAFAACAAgA43Z5VPantXTDAQAAjAYAACEAAAAAAAAAAQAAAAAAaSYAAHVuaXZlcnNhbC9odG1sX3NraW5fc2V0dGluZ3MuanNvblBLAQIAABQAAgAIAON2eVSUE7MiaQAAAG4AAAAcAAAAAAAAAAEAAAAAAGsoAAB1bml2ZXJzYWwvbG9jYWxfc2V0dGluZ3MueG1sUEsBAgAAFAACAAgA43Z5VDTUue2PEwAA2jkAABcAAAAAAAAAAAAAAAAADikAAHVuaXZlcnNhbC91bml2ZXJzYWwucG5nUEsBAgAAFAACAAgA43Z5VDqd53BLAAAAawAAABsAAAAAAAAAAQAAAAAA0jwAAHVuaXZlcnNhbC91bml2ZXJzYWwucG5nLnhtbFBLAQIAABQAAgAIAEa+aFT2sQ5CowUAAKUVAAAgAAAAAAAAAAEAAAAAAFY9AAB2aWRlb2xlY3R1cmUvY29tbW9uX21lc3NhZ2VzLmxuZ1BLAQIAABQAAgAIAEa+aFQVHmAbowAAAH8BAAAxAAAAAAAAAAEAAAAAADdDAAB2aWRlb2xlY3R1cmUvcGxheWJhY2tfYW5kX25hdmlnYXRpb25fc2V0dGluZ3MueG1sUEsBAgAAFAACAAgARr5oVKeK7jYMBQAA5RkAACoAAAAAAAAAAQAAAAAAKUQAAHZpZGVvbGVjdHVyZS9mbGFzaF9wdWJsaXNoaW5nX3NldHRpbmdzLnhtbFBLAQIAABQAAgAIAEa+aFSPdlX+bwIAAIcIAAAkAAAAAAAAAAEAAAAAAH1JAAB2aWRlb2xlY3R1cmUvZmxhc2hfc2tpbl9zZXR0aW5ncy54bWxQSwECAAAUAAIACABGvmhUfJ+ECgIFAABdGQAAKQAAAAAAAAABAAAAAAAuTAAAdmlkZW9sZWN0dXJlL2h0bWxfcHVibGlzaGluZ19zZXR0aW5ncy54bWxQSwECAAAUAAIACABGvmhUk2hAfocBAADZBAAAJAAAAAAAAAABAAAAAAB3UQAAdmlkZW9sZWN0dXJlL2h0bWxfc2tpbl9zZXR0aW5ncy5qc29uUEsBAgAAFAACAAgARr5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3 Creating a pivot table - Options and disaggregations&quot;,&quot;onlineDestinationFolderId&quot;:&quot;25c0049e-4594-11ec-b9cc-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A56501D-25BB-4823-ACA2-6E9CED76473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D7E57D9-2F03-4296-A4FA-32EEA0346F41}"/>
  <p:tag name="GENSWF_ADVANCE_TIME" val="36.768"/>
  <p:tag name="TIMING" val="|1.889|9.101|2.515|4.668|3.19|1.683|2.633"/>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E9477E4-E1A0-4958-84C3-E00EA75BD245}:307"/>
  <p:tag name="ISPRING_SLIDE_ID_2" val="{5A55BF17-D768-4BA4-A155-E67CAE3BD802}"/>
  <p:tag name="GENSWF_ADVANCE_TIME" val="12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0E81D82-7BAD-4F3F-8D17-18E86AC38C6C}"/>
  <p:tag name="GENSWF_ADVANCE_TIME" val="18.000"/>
  <p:tag name="TIMING" val="|1.466|2.298|2.116|2.993|4.608"/>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A31BE033-F369-4260-8510-F6F627BC1B3F}"/>
  <p:tag name="GENSWF_ADVANCE_TIME" val="14.96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6112</TotalTime>
  <Words>490</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Creating a pivot table - Options and disaggregations</dc:title>
  <dc:subject>elearning</dc:subject>
  <dc:creator>Alejandra Avila</dc:creator>
  <cp:lastModifiedBy>Simona Sekerova</cp:lastModifiedBy>
  <cp:revision>376</cp:revision>
  <cp:lastPrinted>2021-06-09T13:32:46Z</cp:lastPrinted>
  <dcterms:created xsi:type="dcterms:W3CDTF">2021-02-03T12:41:27Z</dcterms:created>
  <dcterms:modified xsi:type="dcterms:W3CDTF">2023-09-18T07:57:44Z</dcterms:modified>
</cp:coreProperties>
</file>